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300" r:id="rId32"/>
    <p:sldId id="299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4630400" cy="10287000"/>
  <p:notesSz cx="6858000" cy="9144000"/>
  <p:embeddedFontLst>
    <p:embeddedFont>
      <p:font typeface="Arimo" panose="020B0604020202020204" charset="0"/>
      <p:regular r:id="rId44"/>
    </p:embeddedFont>
    <p:embeddedFont>
      <p:font typeface="Arimo Bold" panose="020B0604020202020204" charset="0"/>
      <p:regular r:id="rId45"/>
    </p:embeddedFont>
    <p:embeddedFont>
      <p:font typeface="ITC Motter Corpus Semicondensed" panose="020B0604020202020204" charset="0"/>
      <p:regular r:id="rId46"/>
    </p:embeddedFont>
    <p:embeddedFont>
      <p:font typeface="Montserrat Bold" panose="020B0604020202020204" charset="0"/>
      <p:regular r:id="rId47"/>
    </p:embeddedFont>
    <p:embeddedFont>
      <p:font typeface="Montserrat Classic" panose="020B0604020202020204" charset="0"/>
      <p:regular r:id="rId48"/>
    </p:embeddedFont>
    <p:embeddedFont>
      <p:font typeface="Montserrat Light" panose="00000400000000000000" pitchFamily="2" charset="0"/>
      <p:regular r:id="rId49"/>
    </p:embeddedFont>
    <p:embeddedFont>
      <p:font typeface="Montserrat Ultra-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4" y="29"/>
      </p:cViewPr>
      <p:guideLst>
        <p:guide orient="horz" pos="2160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2130425"/>
            <a:ext cx="621792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3886200"/>
            <a:ext cx="51206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520" y="274639"/>
            <a:ext cx="164592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274639"/>
            <a:ext cx="481584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4406901"/>
            <a:ext cx="62179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2906714"/>
            <a:ext cx="62179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00201"/>
            <a:ext cx="32308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8560" y="1600201"/>
            <a:ext cx="32308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35113"/>
            <a:ext cx="3232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174875"/>
            <a:ext cx="3232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020" y="1535113"/>
            <a:ext cx="32334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020" y="2174875"/>
            <a:ext cx="32334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273050"/>
            <a:ext cx="24066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040" y="273051"/>
            <a:ext cx="4089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1435101"/>
            <a:ext cx="24066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830" y="4800600"/>
            <a:ext cx="43891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830" y="612775"/>
            <a:ext cx="43891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830" y="5367338"/>
            <a:ext cx="43891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65836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600201"/>
            <a:ext cx="65836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5760" y="635635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9360" y="6356351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42560" y="635635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156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7047" y="675000"/>
            <a:ext cx="1923033" cy="297000"/>
          </a:xfrm>
          <a:custGeom>
            <a:avLst/>
            <a:gdLst/>
            <a:ahLst/>
            <a:cxnLst/>
            <a:rect l="l" t="t" r="r" b="b"/>
            <a:pathLst>
              <a:path w="1923033" h="297000">
                <a:moveTo>
                  <a:pt x="0" y="0"/>
                </a:moveTo>
                <a:lnTo>
                  <a:pt x="1923033" y="0"/>
                </a:lnTo>
                <a:lnTo>
                  <a:pt x="1923033" y="297000"/>
                </a:lnTo>
                <a:lnTo>
                  <a:pt x="0" y="29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291290" y="9211746"/>
            <a:ext cx="2057346" cy="675000"/>
          </a:xfrm>
          <a:custGeom>
            <a:avLst/>
            <a:gdLst/>
            <a:ahLst/>
            <a:cxnLst/>
            <a:rect l="l" t="t" r="r" b="b"/>
            <a:pathLst>
              <a:path w="2057346" h="675000">
                <a:moveTo>
                  <a:pt x="0" y="0"/>
                </a:moveTo>
                <a:lnTo>
                  <a:pt x="2057346" y="0"/>
                </a:lnTo>
                <a:lnTo>
                  <a:pt x="2057346" y="675000"/>
                </a:lnTo>
                <a:lnTo>
                  <a:pt x="0" y="67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" r="-1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77845" y="6485537"/>
            <a:ext cx="874878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1428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Big Data Course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79877" y="6480000"/>
            <a:ext cx="81000" cy="540000"/>
            <a:chOff x="0" y="0"/>
            <a:chExt cx="72000" cy="48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009" cy="480060"/>
            </a:xfrm>
            <a:custGeom>
              <a:avLst/>
              <a:gdLst/>
              <a:ahLst/>
              <a:cxnLst/>
              <a:rect l="l" t="t" r="r" b="b"/>
              <a:pathLst>
                <a:path w="72009" h="480060">
                  <a:moveTo>
                    <a:pt x="0" y="0"/>
                  </a:moveTo>
                  <a:lnTo>
                    <a:pt x="72009" y="0"/>
                  </a:lnTo>
                  <a:lnTo>
                    <a:pt x="72009" y="480060"/>
                  </a:lnTo>
                  <a:lnTo>
                    <a:pt x="0" y="480060"/>
                  </a:lnTo>
                  <a:close/>
                </a:path>
              </a:pathLst>
            </a:custGeom>
            <a:solidFill>
              <a:srgbClr val="1428A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72845" y="2565000"/>
            <a:ext cx="12737177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2124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of COVID-19 data stored in AWS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55829" y="7242058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46551" y="4403520"/>
            <a:ext cx="11137301" cy="3256434"/>
          </a:xfrm>
          <a:custGeom>
            <a:avLst/>
            <a:gdLst/>
            <a:ahLst/>
            <a:cxnLst/>
            <a:rect l="l" t="t" r="r" b="b"/>
            <a:pathLst>
              <a:path w="11137301" h="3256434">
                <a:moveTo>
                  <a:pt x="0" y="0"/>
                </a:moveTo>
                <a:lnTo>
                  <a:pt x="11137300" y="0"/>
                </a:lnTo>
                <a:lnTo>
                  <a:pt x="11137300" y="3256433"/>
                </a:lnTo>
                <a:lnTo>
                  <a:pt x="0" y="3256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2.2. Datasets Selection and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098" y="2704789"/>
            <a:ext cx="676350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Global Coronavirus (COVID-19) Data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55829" y="7242058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42340" y="3611597"/>
            <a:ext cx="11195997" cy="5327952"/>
          </a:xfrm>
          <a:custGeom>
            <a:avLst/>
            <a:gdLst/>
            <a:ahLst/>
            <a:cxnLst/>
            <a:rect l="l" t="t" r="r" b="b"/>
            <a:pathLst>
              <a:path w="11195997" h="5327952">
                <a:moveTo>
                  <a:pt x="0" y="0"/>
                </a:moveTo>
                <a:lnTo>
                  <a:pt x="11195997" y="0"/>
                </a:lnTo>
                <a:lnTo>
                  <a:pt x="11195997" y="5327952"/>
                </a:lnTo>
                <a:lnTo>
                  <a:pt x="0" y="5327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2.2. Datasets Selection and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099" y="2704789"/>
            <a:ext cx="883993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Coronavirus (COVID-19) Data in the United States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55829" y="7242058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21206" y="3847789"/>
            <a:ext cx="11587991" cy="5567415"/>
          </a:xfrm>
          <a:custGeom>
            <a:avLst/>
            <a:gdLst/>
            <a:ahLst/>
            <a:cxnLst/>
            <a:rect l="l" t="t" r="r" b="b"/>
            <a:pathLst>
              <a:path w="11587991" h="5567415">
                <a:moveTo>
                  <a:pt x="0" y="0"/>
                </a:moveTo>
                <a:lnTo>
                  <a:pt x="11587990" y="0"/>
                </a:lnTo>
                <a:lnTo>
                  <a:pt x="11587990" y="5567415"/>
                </a:lnTo>
                <a:lnTo>
                  <a:pt x="0" y="5567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2.2. Datasets Selection and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099" y="2704789"/>
            <a:ext cx="883993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Coronavirus Disease (COVID-19) Testing 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55829" y="7242058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6232" y="4894733"/>
            <a:ext cx="11228213" cy="3164709"/>
          </a:xfrm>
          <a:custGeom>
            <a:avLst/>
            <a:gdLst/>
            <a:ahLst/>
            <a:cxnLst/>
            <a:rect l="l" t="t" r="r" b="b"/>
            <a:pathLst>
              <a:path w="11228213" h="3164709">
                <a:moveTo>
                  <a:pt x="0" y="0"/>
                </a:moveTo>
                <a:lnTo>
                  <a:pt x="11228213" y="0"/>
                </a:lnTo>
                <a:lnTo>
                  <a:pt x="11228213" y="3164708"/>
                </a:lnTo>
                <a:lnTo>
                  <a:pt x="0" y="3164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2.2. Datasets Selection and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099" y="2704789"/>
            <a:ext cx="883993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USA Hospital Beds – COVID-19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55829" y="7242058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95600" y="3368630"/>
            <a:ext cx="9258602" cy="5549825"/>
          </a:xfrm>
          <a:custGeom>
            <a:avLst/>
            <a:gdLst/>
            <a:ahLst/>
            <a:cxnLst/>
            <a:rect l="l" t="t" r="r" b="b"/>
            <a:pathLst>
              <a:path w="9258602" h="5549825">
                <a:moveTo>
                  <a:pt x="0" y="0"/>
                </a:moveTo>
                <a:lnTo>
                  <a:pt x="9258602" y="0"/>
                </a:lnTo>
                <a:lnTo>
                  <a:pt x="9258602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2.2. Datasets Selection and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099" y="2704789"/>
            <a:ext cx="8839931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500" b="0" i="0">
                <a:solidFill>
                  <a:srgbClr val="000000"/>
                </a:solidFill>
                <a:effectLst/>
                <a:latin typeface="Montserrat Light" panose="00000400000000000000" pitchFamily="50" charset="0"/>
              </a:rPr>
              <a:t>​Lookup tables to support visualizations. </a:t>
            </a:r>
            <a:endParaRPr lang="en-US" sz="2500" spc="49">
              <a:solidFill>
                <a:srgbClr val="212423"/>
              </a:solidFill>
              <a:latin typeface="Montserrat Light" panose="00000400000000000000" pitchFamily="50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57892" y="4624737"/>
            <a:ext cx="2303001" cy="1279667"/>
            <a:chOff x="0" y="0"/>
            <a:chExt cx="4159440" cy="23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7986" y="4981129"/>
            <a:ext cx="1864486" cy="1865682"/>
            <a:chOff x="0" y="0"/>
            <a:chExt cx="3367440" cy="336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57306" y="4979934"/>
            <a:ext cx="1864885" cy="1863689"/>
            <a:chOff x="0" y="0"/>
            <a:chExt cx="3368160" cy="336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55251" y="5878092"/>
            <a:ext cx="2306589" cy="1278072"/>
            <a:chOff x="0" y="0"/>
            <a:chExt cx="4165920" cy="2308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1517" y="4648257"/>
            <a:ext cx="2303001" cy="1279667"/>
            <a:chOff x="0" y="0"/>
            <a:chExt cx="4159440" cy="23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81611" y="5004649"/>
            <a:ext cx="1864486" cy="1865682"/>
            <a:chOff x="0" y="0"/>
            <a:chExt cx="3367440" cy="336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90931" y="5003454"/>
            <a:ext cx="1864885" cy="1863689"/>
            <a:chOff x="0" y="0"/>
            <a:chExt cx="3368160" cy="336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88876" y="5901612"/>
            <a:ext cx="2306589" cy="1278072"/>
            <a:chOff x="0" y="0"/>
            <a:chExt cx="4165920" cy="23083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25142" y="4645068"/>
            <a:ext cx="2219060" cy="1233025"/>
            <a:chOff x="0" y="0"/>
            <a:chExt cx="4159440" cy="23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15237" y="5001460"/>
            <a:ext cx="1864486" cy="1865682"/>
            <a:chOff x="0" y="0"/>
            <a:chExt cx="3367440" cy="336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95796" y="5006644"/>
            <a:ext cx="1864885" cy="1863689"/>
            <a:chOff x="0" y="0"/>
            <a:chExt cx="3368160" cy="3366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768218" y="5416383"/>
            <a:ext cx="1023081" cy="1023081"/>
          </a:xfrm>
          <a:custGeom>
            <a:avLst/>
            <a:gdLst/>
            <a:ahLst/>
            <a:cxnLst/>
            <a:rect l="l" t="t" r="r" b="b"/>
            <a:pathLst>
              <a:path w="1023081" h="1023081">
                <a:moveTo>
                  <a:pt x="0" y="0"/>
                </a:moveTo>
                <a:lnTo>
                  <a:pt x="1023081" y="0"/>
                </a:lnTo>
                <a:lnTo>
                  <a:pt x="1023081" y="1023081"/>
                </a:lnTo>
                <a:lnTo>
                  <a:pt x="0" y="1023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2918177" y="5368185"/>
            <a:ext cx="1025590" cy="986144"/>
          </a:xfrm>
          <a:custGeom>
            <a:avLst/>
            <a:gdLst/>
            <a:ahLst/>
            <a:cxnLst/>
            <a:rect l="l" t="t" r="r" b="b"/>
            <a:pathLst>
              <a:path w="1025590" h="986144">
                <a:moveTo>
                  <a:pt x="0" y="0"/>
                </a:moveTo>
                <a:lnTo>
                  <a:pt x="1025589" y="0"/>
                </a:lnTo>
                <a:lnTo>
                  <a:pt x="1025589" y="986143"/>
                </a:lnTo>
                <a:lnTo>
                  <a:pt x="0" y="986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472121" y="5395757"/>
            <a:ext cx="1083469" cy="1083469"/>
          </a:xfrm>
          <a:custGeom>
            <a:avLst/>
            <a:gdLst/>
            <a:ahLst/>
            <a:cxnLst/>
            <a:rect l="l" t="t" r="r" b="b"/>
            <a:pathLst>
              <a:path w="1083469" h="1083469">
                <a:moveTo>
                  <a:pt x="0" y="0"/>
                </a:moveTo>
                <a:lnTo>
                  <a:pt x="1083469" y="0"/>
                </a:lnTo>
                <a:lnTo>
                  <a:pt x="1083469" y="1083469"/>
                </a:lnTo>
                <a:lnTo>
                  <a:pt x="0" y="1083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675160" y="5343038"/>
            <a:ext cx="1096427" cy="1096427"/>
          </a:xfrm>
          <a:custGeom>
            <a:avLst/>
            <a:gdLst/>
            <a:ahLst/>
            <a:cxnLst/>
            <a:rect l="l" t="t" r="r" b="b"/>
            <a:pathLst>
              <a:path w="1096427" h="1096427">
                <a:moveTo>
                  <a:pt x="0" y="0"/>
                </a:moveTo>
                <a:lnTo>
                  <a:pt x="1096427" y="0"/>
                </a:lnTo>
                <a:lnTo>
                  <a:pt x="1096427" y="1096426"/>
                </a:lnTo>
                <a:lnTo>
                  <a:pt x="0" y="1096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9970501" y="5107900"/>
            <a:ext cx="1540384" cy="1540384"/>
          </a:xfrm>
          <a:custGeom>
            <a:avLst/>
            <a:gdLst/>
            <a:ahLst/>
            <a:cxnLst/>
            <a:rect l="l" t="t" r="r" b="b"/>
            <a:pathLst>
              <a:path w="1540384" h="1540384">
                <a:moveTo>
                  <a:pt x="0" y="0"/>
                </a:moveTo>
                <a:lnTo>
                  <a:pt x="1540384" y="0"/>
                </a:lnTo>
                <a:lnTo>
                  <a:pt x="1540384" y="1540384"/>
                </a:lnTo>
                <a:lnTo>
                  <a:pt x="0" y="1540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623" r="-73819" b="-529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2780384" y="5368186"/>
            <a:ext cx="1117419" cy="1117419"/>
          </a:xfrm>
          <a:custGeom>
            <a:avLst/>
            <a:gdLst/>
            <a:ahLst/>
            <a:cxnLst/>
            <a:rect l="l" t="t" r="r" b="b"/>
            <a:pathLst>
              <a:path w="1117419" h="1117419">
                <a:moveTo>
                  <a:pt x="0" y="0"/>
                </a:moveTo>
                <a:lnTo>
                  <a:pt x="1117419" y="0"/>
                </a:lnTo>
                <a:lnTo>
                  <a:pt x="1117419" y="1117418"/>
                </a:lnTo>
                <a:lnTo>
                  <a:pt x="0" y="1117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888" r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2.3. Data Ingestion Pipeline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1077" y="7108540"/>
            <a:ext cx="1774234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3" spc="32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Amazon S3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721428" y="4253950"/>
            <a:ext cx="1774234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3" spc="32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Crawler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44702" y="7108540"/>
            <a:ext cx="1774234" cy="79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3" spc="32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Amazon Athena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55053" y="4230430"/>
            <a:ext cx="1774234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3" spc="32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AWS Glue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970501" y="7132060"/>
            <a:ext cx="1774234" cy="79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3" spc="32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Amazon Redshift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486446" y="4260329"/>
            <a:ext cx="1774234" cy="36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3" spc="32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Power BI</a:t>
            </a:r>
          </a:p>
        </p:txBody>
      </p:sp>
      <p:sp>
        <p:nvSpPr>
          <p:cNvPr id="42" name="AutoShape 42"/>
          <p:cNvSpPr/>
          <p:nvPr/>
        </p:nvSpPr>
        <p:spPr>
          <a:xfrm flipV="1">
            <a:off x="-109538" y="3814545"/>
            <a:ext cx="14854238" cy="0"/>
          </a:xfrm>
          <a:prstGeom prst="line">
            <a:avLst/>
          </a:prstGeom>
          <a:ln w="38100" cap="flat">
            <a:solidFill>
              <a:srgbClr val="213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AutoShape 43"/>
          <p:cNvSpPr/>
          <p:nvPr/>
        </p:nvSpPr>
        <p:spPr>
          <a:xfrm>
            <a:off x="-109538" y="8347574"/>
            <a:ext cx="14854237" cy="0"/>
          </a:xfrm>
          <a:prstGeom prst="line">
            <a:avLst/>
          </a:prstGeom>
          <a:ln w="38100" cap="flat">
            <a:solidFill>
              <a:srgbClr val="213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" name="AutoShape 44"/>
          <p:cNvSpPr/>
          <p:nvPr/>
        </p:nvSpPr>
        <p:spPr>
          <a:xfrm>
            <a:off x="12052895" y="3814546"/>
            <a:ext cx="0" cy="4533029"/>
          </a:xfrm>
          <a:prstGeom prst="line">
            <a:avLst/>
          </a:prstGeom>
          <a:ln w="38100" cap="flat">
            <a:solidFill>
              <a:srgbClr val="213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4312621" y="8680950"/>
            <a:ext cx="3142432" cy="415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Pipeline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212518" y="8700000"/>
            <a:ext cx="232209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7135" y="9267826"/>
            <a:ext cx="13510596" cy="9525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04480" y="4330502"/>
            <a:ext cx="8221440" cy="4626058"/>
          </a:xfrm>
          <a:custGeom>
            <a:avLst/>
            <a:gdLst/>
            <a:ahLst/>
            <a:cxnLst/>
            <a:rect l="l" t="t" r="r" b="b"/>
            <a:pathLst>
              <a:path w="8221440" h="4626058">
                <a:moveTo>
                  <a:pt x="0" y="0"/>
                </a:moveTo>
                <a:lnTo>
                  <a:pt x="8221440" y="0"/>
                </a:lnTo>
                <a:lnTo>
                  <a:pt x="8221440" y="4626059"/>
                </a:lnTo>
                <a:lnTo>
                  <a:pt x="0" y="4626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2.3. Data Transformation Processing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2704789"/>
            <a:ext cx="7970368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1: We upload data from the source collected from the Internet to Amazon S3.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95756" y="4138350"/>
            <a:ext cx="6725822" cy="4744929"/>
          </a:xfrm>
          <a:custGeom>
            <a:avLst/>
            <a:gdLst/>
            <a:ahLst/>
            <a:cxnLst/>
            <a:rect l="l" t="t" r="r" b="b"/>
            <a:pathLst>
              <a:path w="6725822" h="4744929">
                <a:moveTo>
                  <a:pt x="0" y="0"/>
                </a:moveTo>
                <a:lnTo>
                  <a:pt x="6725822" y="0"/>
                </a:lnTo>
                <a:lnTo>
                  <a:pt x="6725822" y="4744929"/>
                </a:lnTo>
                <a:lnTo>
                  <a:pt x="0" y="474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4" t="-7222" r="-6047" b="-41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2.3. Data Transformation Processing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2704789"/>
            <a:ext cx="7970368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1: We upload data from the source collected from the Internet to Amazon S3.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2: We analyze data using AWS Athena.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481126" y="3347614"/>
            <a:ext cx="7666232" cy="5499688"/>
          </a:xfrm>
          <a:custGeom>
            <a:avLst/>
            <a:gdLst/>
            <a:ahLst/>
            <a:cxnLst/>
            <a:rect l="l" t="t" r="r" b="b"/>
            <a:pathLst>
              <a:path w="7666232" h="5499688">
                <a:moveTo>
                  <a:pt x="0" y="0"/>
                </a:moveTo>
                <a:lnTo>
                  <a:pt x="7666232" y="0"/>
                </a:lnTo>
                <a:lnTo>
                  <a:pt x="7666232" y="5499689"/>
                </a:lnTo>
                <a:lnTo>
                  <a:pt x="0" y="5499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2.3. Data Transformation Processing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2858" y="4188650"/>
            <a:ext cx="4740475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Before we executed 3 steps, we will obtain 4 tables: factCovid, dimRegion, dimHospital, and dimDate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32478" y="4829435"/>
            <a:ext cx="6189100" cy="3465896"/>
          </a:xfrm>
          <a:custGeom>
            <a:avLst/>
            <a:gdLst/>
            <a:ahLst/>
            <a:cxnLst/>
            <a:rect l="l" t="t" r="r" b="b"/>
            <a:pathLst>
              <a:path w="6189100" h="3465896">
                <a:moveTo>
                  <a:pt x="0" y="0"/>
                </a:moveTo>
                <a:lnTo>
                  <a:pt x="6189100" y="0"/>
                </a:lnTo>
                <a:lnTo>
                  <a:pt x="6189100" y="3465896"/>
                </a:lnTo>
                <a:lnTo>
                  <a:pt x="0" y="346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59098" y="2704789"/>
            <a:ext cx="7970368" cy="347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1: We upload data from the source collected from the Internet to Amazon S3.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2: We analyze data using AWS Athena.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3: Using OLAP to minimize data.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4: ETL in Python.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2.3. Data Transformation 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3419" y="2741310"/>
            <a:ext cx="629554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1. Introduction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59098" y="2838060"/>
            <a:ext cx="54000" cy="378000"/>
            <a:chOff x="0" y="0"/>
            <a:chExt cx="48000" cy="33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006" cy="336042"/>
            </a:xfrm>
            <a:custGeom>
              <a:avLst/>
              <a:gdLst/>
              <a:ahLst/>
              <a:cxnLst/>
              <a:rect l="l" t="t" r="r" b="b"/>
              <a:pathLst>
                <a:path w="48006" h="336042">
                  <a:moveTo>
                    <a:pt x="0" y="0"/>
                  </a:moveTo>
                  <a:lnTo>
                    <a:pt x="48006" y="0"/>
                  </a:lnTo>
                  <a:lnTo>
                    <a:pt x="48006" y="336042"/>
                  </a:lnTo>
                  <a:lnTo>
                    <a:pt x="0" y="336042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33419" y="4857750"/>
            <a:ext cx="629554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59098" y="4933991"/>
            <a:ext cx="54000" cy="378000"/>
            <a:chOff x="0" y="0"/>
            <a:chExt cx="48000" cy="33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006" cy="336042"/>
            </a:xfrm>
            <a:custGeom>
              <a:avLst/>
              <a:gdLst/>
              <a:ahLst/>
              <a:cxnLst/>
              <a:rect l="l" t="t" r="r" b="b"/>
              <a:pathLst>
                <a:path w="48006" h="336042">
                  <a:moveTo>
                    <a:pt x="0" y="0"/>
                  </a:moveTo>
                  <a:lnTo>
                    <a:pt x="48006" y="0"/>
                  </a:lnTo>
                  <a:lnTo>
                    <a:pt x="48006" y="336042"/>
                  </a:lnTo>
                  <a:lnTo>
                    <a:pt x="0" y="336042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33419" y="6865449"/>
            <a:ext cx="629554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59098" y="6962199"/>
            <a:ext cx="54000" cy="378000"/>
            <a:chOff x="0" y="0"/>
            <a:chExt cx="48000" cy="33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006" cy="336042"/>
            </a:xfrm>
            <a:custGeom>
              <a:avLst/>
              <a:gdLst/>
              <a:ahLst/>
              <a:cxnLst/>
              <a:rect l="l" t="t" r="r" b="b"/>
              <a:pathLst>
                <a:path w="48006" h="336042">
                  <a:moveTo>
                    <a:pt x="0" y="0"/>
                  </a:moveTo>
                  <a:lnTo>
                    <a:pt x="48006" y="0"/>
                  </a:lnTo>
                  <a:lnTo>
                    <a:pt x="48006" y="336042"/>
                  </a:lnTo>
                  <a:lnTo>
                    <a:pt x="0" y="336042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of COVID-19 data stored in AWS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340338" y="3850059"/>
            <a:ext cx="6416412" cy="4812309"/>
          </a:xfrm>
          <a:custGeom>
            <a:avLst/>
            <a:gdLst/>
            <a:ahLst/>
            <a:cxnLst/>
            <a:rect l="l" t="t" r="r" b="b"/>
            <a:pathLst>
              <a:path w="6416412" h="4812309">
                <a:moveTo>
                  <a:pt x="0" y="0"/>
                </a:moveTo>
                <a:lnTo>
                  <a:pt x="6416412" y="0"/>
                </a:lnTo>
                <a:lnTo>
                  <a:pt x="6416412" y="4812309"/>
                </a:lnTo>
                <a:lnTo>
                  <a:pt x="0" y="481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59098" y="2704788"/>
            <a:ext cx="7970368" cy="419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1: We upload data from the source collected from the Internet to Amazon S3.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2: We analyze data using AWS Athena.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3: Using OLAP to minimize data.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4: ETL in Python.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5: Save results to S3.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2.3. Data Transformation 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47499" y="4297053"/>
            <a:ext cx="7717501" cy="4823438"/>
          </a:xfrm>
          <a:custGeom>
            <a:avLst/>
            <a:gdLst/>
            <a:ahLst/>
            <a:cxnLst/>
            <a:rect l="l" t="t" r="r" b="b"/>
            <a:pathLst>
              <a:path w="7717501" h="4823438">
                <a:moveTo>
                  <a:pt x="0" y="0"/>
                </a:moveTo>
                <a:lnTo>
                  <a:pt x="7717501" y="0"/>
                </a:lnTo>
                <a:lnTo>
                  <a:pt x="7717501" y="4823438"/>
                </a:lnTo>
                <a:lnTo>
                  <a:pt x="0" y="482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59098" y="2704789"/>
            <a:ext cx="7970368" cy="490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1: We upload data from the source collected from the Internet to Amazon S3.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2: We analyze data using AWS Athena.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3: Using OLAP to minimize data.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4: ETL in Python.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5: Save results to S3.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6: Build tables on Redshift.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2.3. Data Transformation 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47499" y="4297053"/>
            <a:ext cx="7717501" cy="4823438"/>
          </a:xfrm>
          <a:custGeom>
            <a:avLst/>
            <a:gdLst/>
            <a:ahLst/>
            <a:cxnLst/>
            <a:rect l="l" t="t" r="r" b="b"/>
            <a:pathLst>
              <a:path w="7717501" h="4823438">
                <a:moveTo>
                  <a:pt x="0" y="0"/>
                </a:moveTo>
                <a:lnTo>
                  <a:pt x="7717501" y="0"/>
                </a:lnTo>
                <a:lnTo>
                  <a:pt x="7717501" y="4823438"/>
                </a:lnTo>
                <a:lnTo>
                  <a:pt x="0" y="482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59098" y="2704789"/>
            <a:ext cx="7970368" cy="562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1: We upload data from the source collected from the Internet to Amazon S3.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2: We analyze data using AWS Athena.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3: Using OLAP to minimize data.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4: ETL in Python.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5: Save results to S3.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6: Build tables on Redshift.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7: Copy data on Redshift.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2.3. Data Transformation 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29467" y="4320571"/>
            <a:ext cx="4823149" cy="4642143"/>
          </a:xfrm>
          <a:custGeom>
            <a:avLst/>
            <a:gdLst/>
            <a:ahLst/>
            <a:cxnLst/>
            <a:rect l="l" t="t" r="r" b="b"/>
            <a:pathLst>
              <a:path w="4823149" h="4642143">
                <a:moveTo>
                  <a:pt x="0" y="0"/>
                </a:moveTo>
                <a:lnTo>
                  <a:pt x="4823149" y="0"/>
                </a:lnTo>
                <a:lnTo>
                  <a:pt x="4823149" y="4642143"/>
                </a:lnTo>
                <a:lnTo>
                  <a:pt x="0" y="4642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01" t="-304" r="-359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59098" y="2704788"/>
            <a:ext cx="7970368" cy="634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1: We upload data from the source collected from the Internet to Amazon S3.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2: We analyze data using AWS Athena. 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3: Using OLAP to minimize data.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4: ETL in Python.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5: Save results to S3.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6: Build tables on Redshift.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7: Copy data on Redshift.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Step 8: Visualization on Power BI.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2.3. Data Transformation Processing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1130" y="4684384"/>
            <a:ext cx="6008141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6105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of COVID-19 data stored in AWS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7328" y="3715966"/>
            <a:ext cx="11715744" cy="5184840"/>
          </a:xfrm>
          <a:custGeom>
            <a:avLst/>
            <a:gdLst/>
            <a:ahLst/>
            <a:cxnLst/>
            <a:rect l="l" t="t" r="r" b="b"/>
            <a:pathLst>
              <a:path w="11715744" h="5184840">
                <a:moveTo>
                  <a:pt x="0" y="0"/>
                </a:moveTo>
                <a:lnTo>
                  <a:pt x="11715744" y="0"/>
                </a:lnTo>
                <a:lnTo>
                  <a:pt x="11715744" y="5184841"/>
                </a:lnTo>
                <a:lnTo>
                  <a:pt x="0" y="5184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Data Ingestion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2704789"/>
            <a:ext cx="797036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Crawler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2466" y="3677942"/>
            <a:ext cx="11715744" cy="5359330"/>
          </a:xfrm>
          <a:custGeom>
            <a:avLst/>
            <a:gdLst/>
            <a:ahLst/>
            <a:cxnLst/>
            <a:rect l="l" t="t" r="r" b="b"/>
            <a:pathLst>
              <a:path w="11715744" h="5359330">
                <a:moveTo>
                  <a:pt x="0" y="0"/>
                </a:moveTo>
                <a:lnTo>
                  <a:pt x="11715744" y="0"/>
                </a:lnTo>
                <a:lnTo>
                  <a:pt x="11715744" y="5359330"/>
                </a:lnTo>
                <a:lnTo>
                  <a:pt x="0" y="5359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Data Ingestion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2704789"/>
            <a:ext cx="797036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Data on Athena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2466" y="3598004"/>
            <a:ext cx="11715744" cy="5758164"/>
          </a:xfrm>
          <a:custGeom>
            <a:avLst/>
            <a:gdLst/>
            <a:ahLst/>
            <a:cxnLst/>
            <a:rect l="l" t="t" r="r" b="b"/>
            <a:pathLst>
              <a:path w="11715744" h="5758164">
                <a:moveTo>
                  <a:pt x="0" y="0"/>
                </a:moveTo>
                <a:lnTo>
                  <a:pt x="11715744" y="0"/>
                </a:lnTo>
                <a:lnTo>
                  <a:pt x="11715744" y="5758164"/>
                </a:lnTo>
                <a:lnTo>
                  <a:pt x="0" y="5758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Data Ingestion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2704789"/>
            <a:ext cx="797036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Query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1075" y="4238313"/>
            <a:ext cx="11718527" cy="1195514"/>
          </a:xfrm>
          <a:custGeom>
            <a:avLst/>
            <a:gdLst/>
            <a:ahLst/>
            <a:cxnLst/>
            <a:rect l="l" t="t" r="r" b="b"/>
            <a:pathLst>
              <a:path w="11718527" h="1195514">
                <a:moveTo>
                  <a:pt x="0" y="0"/>
                </a:moveTo>
                <a:lnTo>
                  <a:pt x="11718527" y="0"/>
                </a:lnTo>
                <a:lnTo>
                  <a:pt x="11718527" y="1195514"/>
                </a:lnTo>
                <a:lnTo>
                  <a:pt x="0" y="1195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78737" y="5559607"/>
            <a:ext cx="11323203" cy="3171058"/>
          </a:xfrm>
          <a:custGeom>
            <a:avLst/>
            <a:gdLst/>
            <a:ahLst/>
            <a:cxnLst/>
            <a:rect l="l" t="t" r="r" b="b"/>
            <a:pathLst>
              <a:path w="11323203" h="3171058">
                <a:moveTo>
                  <a:pt x="0" y="0"/>
                </a:moveTo>
                <a:lnTo>
                  <a:pt x="11323203" y="0"/>
                </a:lnTo>
                <a:lnTo>
                  <a:pt x="11323203" y="3171058"/>
                </a:lnTo>
                <a:lnTo>
                  <a:pt x="0" y="3171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Data Ingestion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098" y="2704789"/>
            <a:ext cx="10318502" cy="60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Query: Count the data in the static-datacountrycode table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9099" y="4552639"/>
            <a:ext cx="11718527" cy="1544205"/>
          </a:xfrm>
          <a:custGeom>
            <a:avLst/>
            <a:gdLst/>
            <a:ahLst/>
            <a:cxnLst/>
            <a:rect l="l" t="t" r="r" b="b"/>
            <a:pathLst>
              <a:path w="11718527" h="1544205">
                <a:moveTo>
                  <a:pt x="0" y="0"/>
                </a:moveTo>
                <a:lnTo>
                  <a:pt x="11718526" y="0"/>
                </a:lnTo>
                <a:lnTo>
                  <a:pt x="11718526" y="1544205"/>
                </a:lnTo>
                <a:lnTo>
                  <a:pt x="0" y="1544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9099" y="6244626"/>
            <a:ext cx="11718527" cy="3237850"/>
          </a:xfrm>
          <a:custGeom>
            <a:avLst/>
            <a:gdLst/>
            <a:ahLst/>
            <a:cxnLst/>
            <a:rect l="l" t="t" r="r" b="b"/>
            <a:pathLst>
              <a:path w="11718527" h="3237850">
                <a:moveTo>
                  <a:pt x="0" y="0"/>
                </a:moveTo>
                <a:lnTo>
                  <a:pt x="11718526" y="0"/>
                </a:lnTo>
                <a:lnTo>
                  <a:pt x="11718526" y="3237850"/>
                </a:lnTo>
                <a:lnTo>
                  <a:pt x="0" y="3237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3.1. Data Ingestion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098" y="2704789"/>
            <a:ext cx="1054624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Query: Highest number of cases in nytimes_data_in_usa_us_county table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65642" y="4684384"/>
            <a:ext cx="7949393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6105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1. 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of COVID-19 data stored in AWS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Transformation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E8507F9C-998F-428D-B856-2A89CBD2B183}"/>
              </a:ext>
            </a:extLst>
          </p:cNvPr>
          <p:cNvSpPr/>
          <p:nvPr/>
        </p:nvSpPr>
        <p:spPr>
          <a:xfrm>
            <a:off x="7707155" y="3273636"/>
            <a:ext cx="3539448" cy="5984664"/>
          </a:xfrm>
          <a:custGeom>
            <a:avLst/>
            <a:gdLst/>
            <a:ahLst/>
            <a:cxnLst/>
            <a:rect l="l" t="t" r="r" b="b"/>
            <a:pathLst>
              <a:path w="3539448" h="5984664">
                <a:moveTo>
                  <a:pt x="0" y="0"/>
                </a:moveTo>
                <a:lnTo>
                  <a:pt x="3539449" y="0"/>
                </a:lnTo>
                <a:lnTo>
                  <a:pt x="3539449" y="5984664"/>
                </a:lnTo>
                <a:lnTo>
                  <a:pt x="0" y="598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972" r="-781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6E79F6B-F410-4659-A564-3C58A0F878A8}"/>
              </a:ext>
            </a:extLst>
          </p:cNvPr>
          <p:cNvSpPr txBox="1"/>
          <p:nvPr/>
        </p:nvSpPr>
        <p:spPr>
          <a:xfrm>
            <a:off x="959098" y="2819089"/>
            <a:ext cx="7051584" cy="161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AWS Glue: Executing the data transformation and preparation pipeline for loading into Amazon Redshift.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Transformation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59D0E786-434A-4F76-A5CB-EE5464AFEA88}"/>
              </a:ext>
            </a:extLst>
          </p:cNvPr>
          <p:cNvSpPr/>
          <p:nvPr/>
        </p:nvSpPr>
        <p:spPr>
          <a:xfrm>
            <a:off x="4168505" y="3903289"/>
            <a:ext cx="9553073" cy="5970671"/>
          </a:xfrm>
          <a:custGeom>
            <a:avLst/>
            <a:gdLst/>
            <a:ahLst/>
            <a:cxnLst/>
            <a:rect l="l" t="t" r="r" b="b"/>
            <a:pathLst>
              <a:path w="9553073" h="5970671">
                <a:moveTo>
                  <a:pt x="0" y="0"/>
                </a:moveTo>
                <a:lnTo>
                  <a:pt x="9553074" y="0"/>
                </a:lnTo>
                <a:lnTo>
                  <a:pt x="955307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0D9BF977-390C-4B46-AB5F-2C3B3858D54A}"/>
              </a:ext>
            </a:extLst>
          </p:cNvPr>
          <p:cNvSpPr txBox="1"/>
          <p:nvPr/>
        </p:nvSpPr>
        <p:spPr>
          <a:xfrm>
            <a:off x="959099" y="2819089"/>
            <a:ext cx="7322297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Amazon Redshift: Cloud data warehouse for fast analytics on large datasets. Stores prepared data from AWS Glue for querying and reporting.</a:t>
            </a:r>
          </a:p>
        </p:txBody>
      </p:sp>
    </p:spTree>
    <p:extLst>
      <p:ext uri="{BB962C8B-B14F-4D97-AF65-F5344CB8AC3E}">
        <p14:creationId xmlns:p14="http://schemas.microsoft.com/office/powerpoint/2010/main" val="104293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79064" y="2674469"/>
            <a:ext cx="8993621" cy="6974840"/>
          </a:xfrm>
          <a:custGeom>
            <a:avLst/>
            <a:gdLst/>
            <a:ahLst/>
            <a:cxnLst/>
            <a:rect l="l" t="t" r="r" b="b"/>
            <a:pathLst>
              <a:path w="8993621" h="6974840">
                <a:moveTo>
                  <a:pt x="0" y="0"/>
                </a:moveTo>
                <a:lnTo>
                  <a:pt x="8993621" y="0"/>
                </a:lnTo>
                <a:lnTo>
                  <a:pt x="8993621" y="6974840"/>
                </a:lnTo>
                <a:lnTo>
                  <a:pt x="0" y="697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Transformation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9" y="2819089"/>
            <a:ext cx="4213199" cy="274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Create a function to load query results from Amazon Athena into a pandas DataFrame.</a:t>
            </a:r>
          </a:p>
        </p:txBody>
      </p:sp>
    </p:spTree>
    <p:extLst>
      <p:ext uri="{BB962C8B-B14F-4D97-AF65-F5344CB8AC3E}">
        <p14:creationId xmlns:p14="http://schemas.microsoft.com/office/powerpoint/2010/main" val="1625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3960" y="4492723"/>
            <a:ext cx="12762480" cy="4521176"/>
          </a:xfrm>
          <a:custGeom>
            <a:avLst/>
            <a:gdLst/>
            <a:ahLst/>
            <a:cxnLst/>
            <a:rect l="l" t="t" r="r" b="b"/>
            <a:pathLst>
              <a:path w="12762480" h="4521176">
                <a:moveTo>
                  <a:pt x="0" y="0"/>
                </a:moveTo>
                <a:lnTo>
                  <a:pt x="12762480" y="0"/>
                </a:lnTo>
                <a:lnTo>
                  <a:pt x="12762480" y="4521176"/>
                </a:lnTo>
                <a:lnTo>
                  <a:pt x="0" y="4521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Transformation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2819089"/>
            <a:ext cx="107103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After saving the data in the dataFrame, we create the tables factCovid, dimHostpital, dimDate, and dimRegion.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2466" y="4400238"/>
            <a:ext cx="11715744" cy="4686298"/>
          </a:xfrm>
          <a:custGeom>
            <a:avLst/>
            <a:gdLst/>
            <a:ahLst/>
            <a:cxnLst/>
            <a:rect l="l" t="t" r="r" b="b"/>
            <a:pathLst>
              <a:path w="11715744" h="4686298">
                <a:moveTo>
                  <a:pt x="0" y="0"/>
                </a:moveTo>
                <a:lnTo>
                  <a:pt x="11715744" y="0"/>
                </a:lnTo>
                <a:lnTo>
                  <a:pt x="11715744" y="4686298"/>
                </a:lnTo>
                <a:lnTo>
                  <a:pt x="0" y="4686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Transformation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2819089"/>
            <a:ext cx="1071031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Save the dataFrame factCovid into the file factCovid.csv in the “output” folder.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71181" y="4967884"/>
            <a:ext cx="8703373" cy="3018404"/>
          </a:xfrm>
          <a:custGeom>
            <a:avLst/>
            <a:gdLst/>
            <a:ahLst/>
            <a:cxnLst/>
            <a:rect l="l" t="t" r="r" b="b"/>
            <a:pathLst>
              <a:path w="8703373" h="3018404">
                <a:moveTo>
                  <a:pt x="0" y="0"/>
                </a:moveTo>
                <a:lnTo>
                  <a:pt x="8703373" y="0"/>
                </a:lnTo>
                <a:lnTo>
                  <a:pt x="8703373" y="3018404"/>
                </a:lnTo>
                <a:lnTo>
                  <a:pt x="0" y="3018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Transformation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2819088"/>
            <a:ext cx="10710312" cy="48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Create data frames on Redshift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0051" y="5543114"/>
            <a:ext cx="9248406" cy="2744051"/>
          </a:xfrm>
          <a:custGeom>
            <a:avLst/>
            <a:gdLst/>
            <a:ahLst/>
            <a:cxnLst/>
            <a:rect l="l" t="t" r="r" b="b"/>
            <a:pathLst>
              <a:path w="9248406" h="2744051">
                <a:moveTo>
                  <a:pt x="0" y="0"/>
                </a:moveTo>
                <a:lnTo>
                  <a:pt x="9248406" y="0"/>
                </a:lnTo>
                <a:lnTo>
                  <a:pt x="9248406" y="2744050"/>
                </a:lnTo>
                <a:lnTo>
                  <a:pt x="0" y="274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3078" r="-903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Transformation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098" y="2819089"/>
            <a:ext cx="10710312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After setting up the frame on Redshift, we copy data from the output files (such as factCovid.csv, dimDate.csv, etc.) into the Redshift database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93349" y="2646504"/>
            <a:ext cx="10043702" cy="5721241"/>
          </a:xfrm>
          <a:custGeom>
            <a:avLst/>
            <a:gdLst/>
            <a:ahLst/>
            <a:cxnLst/>
            <a:rect l="l" t="t" r="r" b="b"/>
            <a:pathLst>
              <a:path w="10043702" h="5721241">
                <a:moveTo>
                  <a:pt x="0" y="0"/>
                </a:moveTo>
                <a:lnTo>
                  <a:pt x="10043702" y="0"/>
                </a:lnTo>
                <a:lnTo>
                  <a:pt x="10043702" y="5721242"/>
                </a:lnTo>
                <a:lnTo>
                  <a:pt x="0" y="5721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Visualization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2316" y="8581473"/>
            <a:ext cx="10365768" cy="48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4"/>
              </a:lnSpc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Map of distribution of COVID-19 cases across the United States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97650" y="3049700"/>
            <a:ext cx="10400434" cy="5368848"/>
          </a:xfrm>
          <a:custGeom>
            <a:avLst/>
            <a:gdLst/>
            <a:ahLst/>
            <a:cxnLst/>
            <a:rect l="l" t="t" r="r" b="b"/>
            <a:pathLst>
              <a:path w="10400434" h="5368848">
                <a:moveTo>
                  <a:pt x="0" y="0"/>
                </a:moveTo>
                <a:lnTo>
                  <a:pt x="10400434" y="0"/>
                </a:lnTo>
                <a:lnTo>
                  <a:pt x="10400434" y="5368849"/>
                </a:lnTo>
                <a:lnTo>
                  <a:pt x="0" y="536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Visualization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2316" y="8581474"/>
            <a:ext cx="1036576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Line chart showing the world's number of covid-19 infections over time from January 19 to March 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79977" y="8578414"/>
            <a:ext cx="1036576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The table shows the recovery rate of COVID-19 cases in the world over time from January 19 to March 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713560" y="3064925"/>
            <a:ext cx="9203281" cy="5018189"/>
            <a:chOff x="0" y="0"/>
            <a:chExt cx="12271041" cy="66909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71041" cy="722690"/>
            </a:xfrm>
            <a:custGeom>
              <a:avLst/>
              <a:gdLst/>
              <a:ahLst/>
              <a:cxnLst/>
              <a:rect l="l" t="t" r="r" b="b"/>
              <a:pathLst>
                <a:path w="12271041" h="722690">
                  <a:moveTo>
                    <a:pt x="0" y="0"/>
                  </a:moveTo>
                  <a:lnTo>
                    <a:pt x="12271041" y="0"/>
                  </a:lnTo>
                  <a:lnTo>
                    <a:pt x="12271041" y="722690"/>
                  </a:lnTo>
                  <a:lnTo>
                    <a:pt x="0" y="722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98615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722690"/>
              <a:ext cx="12271041" cy="5968230"/>
            </a:xfrm>
            <a:custGeom>
              <a:avLst/>
              <a:gdLst/>
              <a:ahLst/>
              <a:cxnLst/>
              <a:rect l="l" t="t" r="r" b="b"/>
              <a:pathLst>
                <a:path w="12271041" h="5968230">
                  <a:moveTo>
                    <a:pt x="0" y="0"/>
                  </a:moveTo>
                  <a:lnTo>
                    <a:pt x="12271041" y="0"/>
                  </a:lnTo>
                  <a:lnTo>
                    <a:pt x="12271041" y="5968229"/>
                  </a:lnTo>
                  <a:lnTo>
                    <a:pt x="0" y="5968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5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8" y="1947440"/>
            <a:ext cx="638124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1.2. Background Information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530990" y="592695"/>
            <a:ext cx="13301977" cy="1330197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45832" y="2433215"/>
            <a:ext cx="10630244" cy="10630201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1. 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099" y="2704789"/>
            <a:ext cx="7086735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The COVID-19 pandemic has significantly affected global well-being.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This pandemic has dramatically changed the world.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78838" y="2809569"/>
            <a:ext cx="9404669" cy="5525840"/>
          </a:xfrm>
          <a:custGeom>
            <a:avLst/>
            <a:gdLst/>
            <a:ahLst/>
            <a:cxnLst/>
            <a:rect l="l" t="t" r="r" b="b"/>
            <a:pathLst>
              <a:path w="9404669" h="5525840">
                <a:moveTo>
                  <a:pt x="0" y="0"/>
                </a:moveTo>
                <a:lnTo>
                  <a:pt x="9404669" y="0"/>
                </a:lnTo>
                <a:lnTo>
                  <a:pt x="9404669" y="5525840"/>
                </a:lnTo>
                <a:lnTo>
                  <a:pt x="0" y="5525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3.2. Data Visualization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3.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9977" y="8578414"/>
            <a:ext cx="1036576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Bar chart showing total COVID-19 infections of countries around the world over time from January 19 to March 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1187" y="4457700"/>
            <a:ext cx="6838301" cy="274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32"/>
              </a:lnSpc>
            </a:pPr>
            <a:r>
              <a:rPr lang="en-US" sz="8944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Thanks for watching!!!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of COVID-19 data stored in AWS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153" y="6592"/>
            <a:ext cx="14849476" cy="10280408"/>
          </a:xfrm>
          <a:custGeom>
            <a:avLst/>
            <a:gdLst/>
            <a:ahLst/>
            <a:cxnLst/>
            <a:rect l="l" t="t" r="r" b="b"/>
            <a:pathLst>
              <a:path w="14849476" h="10280408">
                <a:moveTo>
                  <a:pt x="0" y="0"/>
                </a:moveTo>
                <a:lnTo>
                  <a:pt x="14849476" y="0"/>
                </a:lnTo>
                <a:lnTo>
                  <a:pt x="14849476" y="10280408"/>
                </a:lnTo>
                <a:lnTo>
                  <a:pt x="0" y="1028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7153" y="0"/>
            <a:ext cx="14849476" cy="10287000"/>
            <a:chOff x="0" y="0"/>
            <a:chExt cx="13199535" cy="9144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99490" cy="9144000"/>
            </a:xfrm>
            <a:custGeom>
              <a:avLst/>
              <a:gdLst/>
              <a:ahLst/>
              <a:cxnLst/>
              <a:rect l="l" t="t" r="r" b="b"/>
              <a:pathLst>
                <a:path w="13199490" h="9144000">
                  <a:moveTo>
                    <a:pt x="0" y="0"/>
                  </a:moveTo>
                  <a:lnTo>
                    <a:pt x="13199490" y="0"/>
                  </a:lnTo>
                  <a:lnTo>
                    <a:pt x="13199490" y="9144000"/>
                  </a:lnTo>
                  <a:lnTo>
                    <a:pt x="0" y="9144000"/>
                  </a:lnTo>
                  <a:close/>
                </a:path>
              </a:pathLst>
            </a:custGeom>
            <a:solidFill>
              <a:srgbClr val="1428A0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7047" y="8506023"/>
            <a:ext cx="13501071" cy="114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ⓒ2023 SAMSUNG. All rights reserved.</a:t>
            </a:r>
          </a:p>
          <a:p>
            <a:pPr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Samsung Electronics Corporate Citizenship Office holds the copyright of book.</a:t>
            </a:r>
          </a:p>
          <a:p>
            <a:pPr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book is a literary property protected by copyright law so reprint and reproduction without permission are prohibited. </a:t>
            </a:r>
          </a:p>
          <a:p>
            <a:pPr>
              <a:lnSpc>
                <a:spcPts val="1799"/>
              </a:lnSpc>
            </a:pPr>
            <a:r>
              <a:rPr lang="en-US" sz="1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sp>
        <p:nvSpPr>
          <p:cNvPr id="6" name="Freeform 6"/>
          <p:cNvSpPr/>
          <p:nvPr/>
        </p:nvSpPr>
        <p:spPr>
          <a:xfrm>
            <a:off x="5460578" y="4534427"/>
            <a:ext cx="3714009" cy="1218147"/>
          </a:xfrm>
          <a:custGeom>
            <a:avLst/>
            <a:gdLst/>
            <a:ahLst/>
            <a:cxnLst/>
            <a:rect l="l" t="t" r="r" b="b"/>
            <a:pathLst>
              <a:path w="3714009" h="1218147">
                <a:moveTo>
                  <a:pt x="0" y="0"/>
                </a:moveTo>
                <a:lnTo>
                  <a:pt x="3714009" y="0"/>
                </a:lnTo>
                <a:lnTo>
                  <a:pt x="3714009" y="1218148"/>
                </a:lnTo>
                <a:lnTo>
                  <a:pt x="0" y="121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" r="-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67046" y="675000"/>
            <a:ext cx="1935852" cy="297000"/>
          </a:xfrm>
          <a:custGeom>
            <a:avLst/>
            <a:gdLst/>
            <a:ahLst/>
            <a:cxnLst/>
            <a:rect l="l" t="t" r="r" b="b"/>
            <a:pathLst>
              <a:path w="1935852" h="297000">
                <a:moveTo>
                  <a:pt x="0" y="0"/>
                </a:moveTo>
                <a:lnTo>
                  <a:pt x="1935852" y="0"/>
                </a:lnTo>
                <a:lnTo>
                  <a:pt x="1935852" y="297000"/>
                </a:lnTo>
                <a:lnTo>
                  <a:pt x="0" y="29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530990" y="592695"/>
            <a:ext cx="13301977" cy="1330197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92616" y="2433215"/>
            <a:ext cx="10630244" cy="1063020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098" y="1947440"/>
            <a:ext cx="638124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1.3. 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1. 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099" y="2704789"/>
            <a:ext cx="6123635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By analyzing the covid-19 data, we are able to discover and understand deeply about many aspects of the pandemic.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098" y="1947440"/>
            <a:ext cx="672578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1.4. Milestones</a:t>
            </a:r>
          </a:p>
        </p:txBody>
      </p:sp>
      <p:sp>
        <p:nvSpPr>
          <p:cNvPr id="7" name="AutoShape 7"/>
          <p:cNvSpPr/>
          <p:nvPr/>
        </p:nvSpPr>
        <p:spPr>
          <a:xfrm>
            <a:off x="-18642" y="6264636"/>
            <a:ext cx="14667684" cy="43039"/>
          </a:xfrm>
          <a:prstGeom prst="line">
            <a:avLst/>
          </a:prstGeom>
          <a:ln w="666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189735" y="6033566"/>
            <a:ext cx="462139" cy="46213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2283" y="6856376"/>
            <a:ext cx="3717040" cy="2623755"/>
            <a:chOff x="0" y="0"/>
            <a:chExt cx="1500474" cy="10591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72381" y="3145099"/>
            <a:ext cx="3717040" cy="2623755"/>
            <a:chOff x="0" y="0"/>
            <a:chExt cx="1500474" cy="10591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40979" y="3145099"/>
            <a:ext cx="3717040" cy="2623755"/>
            <a:chOff x="0" y="0"/>
            <a:chExt cx="1500474" cy="10591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299832" y="6055086"/>
            <a:ext cx="462139" cy="46213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68431" y="6055086"/>
            <a:ext cx="462139" cy="462139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084132" y="6055086"/>
            <a:ext cx="462139" cy="46213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456680" y="6856376"/>
            <a:ext cx="3717040" cy="2623755"/>
            <a:chOff x="0" y="0"/>
            <a:chExt cx="1500474" cy="10591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983291" y="6076605"/>
            <a:ext cx="462139" cy="46213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55839" y="6856376"/>
            <a:ext cx="3717040" cy="2623755"/>
            <a:chOff x="0" y="0"/>
            <a:chExt cx="1500474" cy="10591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/>
          <p:cNvSpPr/>
          <p:nvPr/>
        </p:nvSpPr>
        <p:spPr>
          <a:xfrm>
            <a:off x="12881944" y="2964226"/>
            <a:ext cx="1307336" cy="1331546"/>
          </a:xfrm>
          <a:custGeom>
            <a:avLst/>
            <a:gdLst/>
            <a:ahLst/>
            <a:cxnLst/>
            <a:rect l="l" t="t" r="r" b="b"/>
            <a:pathLst>
              <a:path w="1307336" h="1331546">
                <a:moveTo>
                  <a:pt x="0" y="0"/>
                </a:moveTo>
                <a:lnTo>
                  <a:pt x="1307336" y="0"/>
                </a:lnTo>
                <a:lnTo>
                  <a:pt x="1307336" y="1331545"/>
                </a:lnTo>
                <a:lnTo>
                  <a:pt x="0" y="1331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162727" y="4104922"/>
            <a:ext cx="583874" cy="594686"/>
          </a:xfrm>
          <a:custGeom>
            <a:avLst/>
            <a:gdLst/>
            <a:ahLst/>
            <a:cxnLst/>
            <a:rect l="l" t="t" r="r" b="b"/>
            <a:pathLst>
              <a:path w="583874" h="594686">
                <a:moveTo>
                  <a:pt x="0" y="0"/>
                </a:moveTo>
                <a:lnTo>
                  <a:pt x="583874" y="0"/>
                </a:lnTo>
                <a:lnTo>
                  <a:pt x="583874" y="594686"/>
                </a:lnTo>
                <a:lnTo>
                  <a:pt x="0" y="594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778151" y="6966379"/>
            <a:ext cx="3285307" cy="150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3048" spc="6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​Thinking and choosing the topic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66391" y="3888292"/>
            <a:ext cx="2929021" cy="99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3059" spc="6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Researching the topic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1. 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75828" y="7204575"/>
            <a:ext cx="2929021" cy="99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3059" spc="6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​Selecting the dataset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634990" y="3836513"/>
            <a:ext cx="2929021" cy="99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3059" spc="6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Following the tutorial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49850" y="7654280"/>
            <a:ext cx="2929021" cy="99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3059" spc="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Carrying on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2679" y="4684384"/>
            <a:ext cx="1104504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6105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of COVID-19 data stored in AWS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9099" y="1947440"/>
            <a:ext cx="76422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2.1. Simulated Scenario Description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530990" y="592695"/>
            <a:ext cx="13301977" cy="1330197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45832" y="2433215"/>
            <a:ext cx="10630244" cy="10630201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961" y="2589940"/>
            <a:ext cx="6597029" cy="634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 A situation where a national public health agency is facing a critical challenge.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There is a huge amount of data from many sources and formats that need to be processed.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To track the spread of the virus, monitor vaccination efforts, and identify regions at risk of outbreaks.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538" y="0"/>
            <a:ext cx="14854237" cy="10287000"/>
          </a:xfrm>
          <a:custGeom>
            <a:avLst/>
            <a:gdLst/>
            <a:ahLst/>
            <a:cxnLst/>
            <a:rect l="l" t="t" r="r" b="b"/>
            <a:pathLst>
              <a:path w="14854237" h="10287000">
                <a:moveTo>
                  <a:pt x="0" y="0"/>
                </a:moveTo>
                <a:lnTo>
                  <a:pt x="14854237" y="0"/>
                </a:lnTo>
                <a:lnTo>
                  <a:pt x="14854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2" b="-10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423">
            <a:off x="562283" y="9637402"/>
            <a:ext cx="13510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47358" y="9727952"/>
            <a:ext cx="92075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9099" y="1947440"/>
            <a:ext cx="88399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2.2. Datasets Selection and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7046" y="9727953"/>
            <a:ext cx="4333182" cy="24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"/>
              </a:lnSpc>
            </a:pPr>
            <a:r>
              <a:rPr lang="en-US" sz="1650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098" y="438150"/>
            <a:ext cx="1276248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2. Project Execution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3961" y="2589941"/>
            <a:ext cx="7562533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 Light" panose="00000400000000000000" pitchFamily="50" charset="0"/>
                <a:ea typeface="Montserrat"/>
                <a:cs typeface="Montserrat"/>
                <a:sym typeface="Montserrat"/>
              </a:rPr>
              <a:t>Choosing the dataset from the AWS blog, which was called “A public data lake for analysis of COVID-19 data”.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44804" y="-203728"/>
            <a:ext cx="8944351" cy="10694456"/>
            <a:chOff x="0" y="0"/>
            <a:chExt cx="8603361" cy="10286746"/>
          </a:xfrm>
        </p:grpSpPr>
        <p:sp>
          <p:nvSpPr>
            <p:cNvPr id="10" name="Freeform 10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28801" r="-50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96493" y="3925811"/>
            <a:ext cx="6526332" cy="2626887"/>
            <a:chOff x="0" y="0"/>
            <a:chExt cx="8701776" cy="35025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220114"/>
              <a:ext cx="8701776" cy="128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10"/>
                </a:lnSpc>
              </a:pPr>
              <a:r>
                <a:rPr lang="en-US" sz="7510">
                  <a:solidFill>
                    <a:srgbClr val="213559"/>
                  </a:solidFill>
                  <a:latin typeface="ITC Motter Corpus Semicondensed"/>
                  <a:ea typeface="ITC Motter Corpus Semicondensed"/>
                  <a:cs typeface="ITC Motter Corpus Semicondensed"/>
                  <a:sym typeface="ITC Motter Corpus Semicondensed"/>
                </a:rPr>
                <a:t>BLOG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701776" cy="2274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57"/>
                </a:lnSpc>
                <a:spcBef>
                  <a:spcPct val="0"/>
                </a:spcBef>
              </a:pPr>
              <a:r>
                <a:rPr lang="en-US" sz="13257" spc="662">
                  <a:solidFill>
                    <a:srgbClr val="193EB0"/>
                  </a:solidFill>
                  <a:latin typeface="ITC Motter Corpus Semicondensed"/>
                  <a:ea typeface="ITC Motter Corpus Semicondensed"/>
                  <a:cs typeface="ITC Motter Corpus Semicondensed"/>
                  <a:sym typeface="ITC Motter Corpus Semicondensed"/>
                </a:rPr>
                <a:t>AWS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68130" y="7291279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9" y="0"/>
                </a:lnTo>
                <a:lnTo>
                  <a:pt x="1783059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1391</Words>
  <Application>Microsoft Office PowerPoint</Application>
  <PresentationFormat>Custom</PresentationFormat>
  <Paragraphs>245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Montserrat Light</vt:lpstr>
      <vt:lpstr>Arial</vt:lpstr>
      <vt:lpstr>Arimo</vt:lpstr>
      <vt:lpstr>Calibri</vt:lpstr>
      <vt:lpstr>Montserrat Classic</vt:lpstr>
      <vt:lpstr>Arimo Bold</vt:lpstr>
      <vt:lpstr>ITC Motter Corpus Semicondensed</vt:lpstr>
      <vt:lpstr>Montserrat Ultra-Bold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 Project - Team 2 - Analysis of COVID19 data stored in AWS</dc:title>
  <cp:lastModifiedBy>pham hieu</cp:lastModifiedBy>
  <cp:revision>4</cp:revision>
  <dcterms:created xsi:type="dcterms:W3CDTF">2006-08-16T00:00:00Z</dcterms:created>
  <dcterms:modified xsi:type="dcterms:W3CDTF">2024-09-05T08:29:40Z</dcterms:modified>
  <dc:identifier>DAGMYvMRM2k</dc:identifier>
</cp:coreProperties>
</file>